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3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PIT 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Ik en mijn </a:t>
            </a:r>
            <a:r>
              <a:rPr lang="nl-NL" dirty="0" smtClean="0"/>
              <a:t>doelgroep</a:t>
            </a:r>
          </a:p>
          <a:p>
            <a:r>
              <a:rPr lang="nl-NL" dirty="0" smtClean="0"/>
              <a:t>Les 4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235" y="625756"/>
            <a:ext cx="4572654" cy="342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56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/>
          <a:lstStyle/>
          <a:p>
            <a:r>
              <a:rPr lang="nl-NL" dirty="0" smtClean="0"/>
              <a:t>Planning tot eind periode 2:</a:t>
            </a:r>
            <a:endParaRPr lang="nl-NL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868656"/>
              </p:ext>
            </p:extLst>
          </p:nvPr>
        </p:nvGraphicFramePr>
        <p:xfrm>
          <a:off x="0" y="554730"/>
          <a:ext cx="12192001" cy="56520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2111">
                  <a:extLst>
                    <a:ext uri="{9D8B030D-6E8A-4147-A177-3AD203B41FA5}">
                      <a16:colId xmlns:a16="http://schemas.microsoft.com/office/drawing/2014/main" val="484538924"/>
                    </a:ext>
                  </a:extLst>
                </a:gridCol>
                <a:gridCol w="5135626">
                  <a:extLst>
                    <a:ext uri="{9D8B030D-6E8A-4147-A177-3AD203B41FA5}">
                      <a16:colId xmlns:a16="http://schemas.microsoft.com/office/drawing/2014/main" val="720584063"/>
                    </a:ext>
                  </a:extLst>
                </a:gridCol>
                <a:gridCol w="2664823">
                  <a:extLst>
                    <a:ext uri="{9D8B030D-6E8A-4147-A177-3AD203B41FA5}">
                      <a16:colId xmlns:a16="http://schemas.microsoft.com/office/drawing/2014/main" val="1534050966"/>
                    </a:ext>
                  </a:extLst>
                </a:gridCol>
                <a:gridCol w="3139441">
                  <a:extLst>
                    <a:ext uri="{9D8B030D-6E8A-4147-A177-3AD203B41FA5}">
                      <a16:colId xmlns:a16="http://schemas.microsoft.com/office/drawing/2014/main" val="3439619473"/>
                    </a:ext>
                  </a:extLst>
                </a:gridCol>
              </a:tblGrid>
              <a:tr h="713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err="1" smtClean="0">
                          <a:effectLst/>
                        </a:rPr>
                        <a:t>Leswk</a:t>
                      </a:r>
                      <a:r>
                        <a:rPr lang="nl-NL" sz="2000" dirty="0" smtClean="0">
                          <a:effectLst/>
                        </a:rPr>
                        <a:t> 6</a:t>
                      </a:r>
                      <a:endParaRPr lang="nl-NL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</a:rPr>
                        <a:t>10 </a:t>
                      </a:r>
                      <a:r>
                        <a:rPr lang="nl-NL" sz="2000" dirty="0">
                          <a:effectLst/>
                        </a:rPr>
                        <a:t>jan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solidFill>
                            <a:schemeClr val="tx1"/>
                          </a:solidFill>
                          <a:effectLst/>
                        </a:rPr>
                        <a:t>Presentaties Interviews voorbereiden</a:t>
                      </a:r>
                      <a:endParaRPr lang="nl-NL" sz="1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solidFill>
                            <a:schemeClr val="tx1"/>
                          </a:solidFill>
                          <a:effectLst/>
                        </a:rPr>
                        <a:t>Vacature-opdracht uitdelen</a:t>
                      </a:r>
                      <a:endParaRPr lang="nl-NL" sz="1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solidFill>
                            <a:schemeClr val="tx1"/>
                          </a:solidFill>
                          <a:effectLst/>
                        </a:rPr>
                        <a:t>Thuis: vacature-opdracht doorlezen + bestaande vacatures bekijken.</a:t>
                      </a:r>
                      <a:endParaRPr lang="nl-NL" sz="1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extLst>
                  <a:ext uri="{0D108BD9-81ED-4DB2-BD59-A6C34878D82A}">
                    <a16:rowId xmlns:a16="http://schemas.microsoft.com/office/drawing/2014/main" val="412919146"/>
                  </a:ext>
                </a:extLst>
              </a:tr>
              <a:tr h="1213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err="1" smtClean="0">
                          <a:effectLst/>
                        </a:rPr>
                        <a:t>Leswk</a:t>
                      </a:r>
                      <a:r>
                        <a:rPr lang="nl-NL" sz="2000" baseline="0" dirty="0" smtClean="0">
                          <a:effectLst/>
                        </a:rPr>
                        <a:t> </a:t>
                      </a:r>
                      <a:r>
                        <a:rPr lang="nl-NL" sz="2000" dirty="0" smtClean="0">
                          <a:effectLst/>
                        </a:rPr>
                        <a:t>7</a:t>
                      </a:r>
                      <a:endParaRPr lang="nl-NL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</a:rPr>
                        <a:t>17 </a:t>
                      </a:r>
                      <a:r>
                        <a:rPr lang="nl-NL" sz="2000" dirty="0">
                          <a:effectLst/>
                        </a:rPr>
                        <a:t>jan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700" dirty="0" smtClean="0">
                          <a:solidFill>
                            <a:schemeClr val="tx1"/>
                          </a:solidFill>
                          <a:effectLst/>
                        </a:rPr>
                        <a:t>Presentaties interviews</a:t>
                      </a: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solidFill>
                            <a:schemeClr val="tx1"/>
                          </a:solidFill>
                          <a:effectLst/>
                        </a:rPr>
                        <a:t>Vacatures </a:t>
                      </a:r>
                      <a:r>
                        <a:rPr lang="nl-NL" sz="1700" dirty="0">
                          <a:solidFill>
                            <a:schemeClr val="tx1"/>
                          </a:solidFill>
                          <a:effectLst/>
                        </a:rPr>
                        <a:t>uitschrijven voor het </a:t>
                      </a:r>
                      <a:r>
                        <a:rPr lang="nl-NL" sz="1700" dirty="0" smtClean="0">
                          <a:solidFill>
                            <a:schemeClr val="tx1"/>
                          </a:solidFill>
                          <a:effectLst/>
                        </a:rPr>
                        <a:t>sollicitatie-event plus sollicitatievragen bedenken</a:t>
                      </a:r>
                      <a:endParaRPr lang="nl-NL" sz="1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solidFill>
                            <a:schemeClr val="tx1"/>
                          </a:solidFill>
                          <a:effectLst/>
                        </a:rPr>
                        <a:t>Thuis:</a:t>
                      </a:r>
                      <a:r>
                        <a:rPr lang="nl-NL" sz="1700" baseline="0" dirty="0" smtClean="0">
                          <a:solidFill>
                            <a:schemeClr val="tx1"/>
                          </a:solidFill>
                          <a:effectLst/>
                        </a:rPr>
                        <a:t> CV opstellen en/of nalopen of hij nog actueel is</a:t>
                      </a:r>
                      <a:endParaRPr lang="nl-NL" sz="1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extLst>
                  <a:ext uri="{0D108BD9-81ED-4DB2-BD59-A6C34878D82A}">
                    <a16:rowId xmlns:a16="http://schemas.microsoft.com/office/drawing/2014/main" val="1611175140"/>
                  </a:ext>
                </a:extLst>
              </a:tr>
              <a:tr h="1596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err="1" smtClean="0">
                          <a:effectLst/>
                        </a:rPr>
                        <a:t>Leswk</a:t>
                      </a:r>
                      <a:r>
                        <a:rPr lang="nl-NL" sz="2000" baseline="0" dirty="0" smtClean="0">
                          <a:effectLst/>
                        </a:rPr>
                        <a:t> </a:t>
                      </a:r>
                      <a:r>
                        <a:rPr lang="nl-NL" sz="2000" dirty="0" smtClean="0">
                          <a:effectLst/>
                        </a:rPr>
                        <a:t>8</a:t>
                      </a:r>
                      <a:endParaRPr lang="nl-NL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</a:rPr>
                        <a:t>24 </a:t>
                      </a:r>
                      <a:r>
                        <a:rPr lang="nl-NL" sz="2000" dirty="0">
                          <a:effectLst/>
                        </a:rPr>
                        <a:t>jan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nl-NL" sz="1700" dirty="0" smtClean="0">
                          <a:solidFill>
                            <a:schemeClr val="tx1"/>
                          </a:solidFill>
                          <a:effectLst/>
                        </a:rPr>
                        <a:t>Vacature uitschrijven voor event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nl-NL" sz="1700" dirty="0" smtClean="0">
                          <a:solidFill>
                            <a:schemeClr val="tx1"/>
                          </a:solidFill>
                          <a:effectLst/>
                        </a:rPr>
                        <a:t>Sollicitant krijgt </a:t>
                      </a:r>
                      <a:r>
                        <a:rPr lang="nl-NL" sz="1700" dirty="0" smtClean="0">
                          <a:solidFill>
                            <a:schemeClr val="tx1"/>
                          </a:solidFill>
                          <a:effectLst/>
                        </a:rPr>
                        <a:t>(blind)</a:t>
                      </a:r>
                      <a:r>
                        <a:rPr lang="nl-NL" sz="17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nl-NL" sz="1700" dirty="0" smtClean="0">
                          <a:solidFill>
                            <a:schemeClr val="tx1"/>
                          </a:solidFill>
                          <a:effectLst/>
                        </a:rPr>
                        <a:t>een </a:t>
                      </a:r>
                      <a:r>
                        <a:rPr lang="nl-NL" sz="1700" dirty="0" smtClean="0">
                          <a:solidFill>
                            <a:schemeClr val="tx1"/>
                          </a:solidFill>
                          <a:effectLst/>
                        </a:rPr>
                        <a:t>vacature waarop hij/zij gaat solliciteren.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nl-NL" sz="1700" dirty="0" smtClean="0">
                          <a:solidFill>
                            <a:schemeClr val="tx1"/>
                          </a:solidFill>
                          <a:effectLst/>
                        </a:rPr>
                        <a:t>Sollicitatiebrief/CV</a:t>
                      </a:r>
                      <a:r>
                        <a:rPr lang="nl-NL" sz="17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nl-NL" sz="1700" dirty="0" smtClean="0">
                          <a:solidFill>
                            <a:schemeClr val="tx1"/>
                          </a:solidFill>
                          <a:effectLst/>
                        </a:rPr>
                        <a:t>schrijven plus versturen naar</a:t>
                      </a:r>
                      <a:r>
                        <a:rPr lang="nl-NL" sz="1700" baseline="0" dirty="0" smtClean="0">
                          <a:solidFill>
                            <a:schemeClr val="tx1"/>
                          </a:solidFill>
                          <a:effectLst/>
                        </a:rPr>
                        <a:t> het in de vacature aangegeven mailadres.</a:t>
                      </a: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700" baseline="0" dirty="0" smtClean="0">
                          <a:solidFill>
                            <a:schemeClr val="tx1"/>
                          </a:solidFill>
                          <a:effectLst/>
                        </a:rPr>
                        <a:t>Thuis: </a:t>
                      </a:r>
                      <a:r>
                        <a:rPr lang="nl-NL" sz="17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sollicitatievragen</a:t>
                      </a:r>
                      <a:r>
                        <a:rPr lang="nl-NL" sz="1700" baseline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bedenken voor het gesprek</a:t>
                      </a:r>
                      <a:endParaRPr lang="nl-NL" sz="1700" dirty="0" smtClean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7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5440" marR="65440" marT="0" marB="0"/>
                </a:tc>
                <a:extLst>
                  <a:ext uri="{0D108BD9-81ED-4DB2-BD59-A6C34878D82A}">
                    <a16:rowId xmlns:a16="http://schemas.microsoft.com/office/drawing/2014/main" val="520561415"/>
                  </a:ext>
                </a:extLst>
              </a:tr>
              <a:tr h="1213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err="1" smtClean="0">
                          <a:solidFill>
                            <a:srgbClr val="0070C0"/>
                          </a:solidFill>
                          <a:effectLst/>
                        </a:rPr>
                        <a:t>Leswk</a:t>
                      </a:r>
                      <a:r>
                        <a:rPr lang="nl-NL" sz="2000" baseline="0" dirty="0" smtClean="0">
                          <a:solidFill>
                            <a:srgbClr val="0070C0"/>
                          </a:solidFill>
                          <a:effectLst/>
                        </a:rPr>
                        <a:t> 9</a:t>
                      </a:r>
                      <a:endParaRPr lang="nl-NL" sz="20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solidFill>
                            <a:srgbClr val="0070C0"/>
                          </a:solidFill>
                          <a:effectLst/>
                        </a:rPr>
                        <a:t>31 jan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Toetswk</a:t>
                      </a:r>
                      <a:endParaRPr lang="nl-NL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b="1" dirty="0" smtClean="0">
                          <a:solidFill>
                            <a:srgbClr val="C00000"/>
                          </a:solidFill>
                          <a:effectLst/>
                        </a:rPr>
                        <a:t>Mondeling:</a:t>
                      </a:r>
                      <a:r>
                        <a:rPr lang="nl-NL" sz="1700" b="1" baseline="0" dirty="0" smtClean="0">
                          <a:solidFill>
                            <a:srgbClr val="C00000"/>
                          </a:solidFill>
                          <a:effectLst/>
                        </a:rPr>
                        <a:t> s</a:t>
                      </a:r>
                      <a:r>
                        <a:rPr lang="nl-NL" sz="1700" b="1" dirty="0" smtClean="0">
                          <a:solidFill>
                            <a:srgbClr val="C00000"/>
                          </a:solidFill>
                          <a:effectLst/>
                        </a:rPr>
                        <a:t>ollicitaties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b="1" dirty="0" smtClean="0">
                          <a:solidFill>
                            <a:srgbClr val="C00000"/>
                          </a:solidFill>
                          <a:effectLst/>
                        </a:rPr>
                        <a:t>Inleveren eindverslag per groep met daarin: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solidFill>
                            <a:srgbClr val="C00000"/>
                          </a:solidFill>
                          <a:effectLst/>
                        </a:rPr>
                        <a:t>Uitgewerkt</a:t>
                      </a:r>
                      <a:r>
                        <a:rPr lang="nl-NL" sz="17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i</a:t>
                      </a:r>
                      <a:r>
                        <a:rPr lang="nl-NL" sz="1700" dirty="0" smtClean="0">
                          <a:solidFill>
                            <a:srgbClr val="C00000"/>
                          </a:solidFill>
                          <a:effectLst/>
                        </a:rPr>
                        <a:t>nterview,</a:t>
                      </a:r>
                      <a:r>
                        <a:rPr lang="nl-NL" sz="17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vacature, ieders </a:t>
                      </a:r>
                      <a:r>
                        <a:rPr lang="nl-NL" sz="17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soll.brieven</a:t>
                      </a:r>
                      <a:r>
                        <a:rPr lang="nl-NL" sz="17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&amp; </a:t>
                      </a:r>
                      <a:r>
                        <a:rPr lang="nl-NL" sz="17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CV’s</a:t>
                      </a:r>
                      <a:endParaRPr lang="nl-NL" sz="17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>
                          <a:solidFill>
                            <a:srgbClr val="0070C0"/>
                          </a:solidFill>
                          <a:effectLst/>
                        </a:rPr>
                        <a:t>Bij elkaar </a:t>
                      </a:r>
                      <a:r>
                        <a:rPr lang="nl-NL" sz="1700" dirty="0" smtClean="0">
                          <a:solidFill>
                            <a:srgbClr val="0070C0"/>
                          </a:solidFill>
                          <a:effectLst/>
                        </a:rPr>
                        <a:t>solliciteren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solidFill>
                            <a:srgbClr val="0070C0"/>
                          </a:solidFill>
                          <a:effectLst/>
                        </a:rPr>
                        <a:t>Inleveren eindverslag</a:t>
                      </a:r>
                      <a:endParaRPr lang="nl-NL" sz="17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nl-NL" sz="17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>
                          <a:effectLst/>
                        </a:rPr>
                        <a:t> </a:t>
                      </a:r>
                      <a:endParaRPr lang="nl-NL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extLst>
                  <a:ext uri="{0D108BD9-81ED-4DB2-BD59-A6C34878D82A}">
                    <a16:rowId xmlns:a16="http://schemas.microsoft.com/office/drawing/2014/main" val="1991897322"/>
                  </a:ext>
                </a:extLst>
              </a:tr>
              <a:tr h="734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err="1" smtClean="0">
                          <a:solidFill>
                            <a:srgbClr val="0070C0"/>
                          </a:solidFill>
                          <a:effectLst/>
                        </a:rPr>
                        <a:t>Leswk</a:t>
                      </a:r>
                      <a:r>
                        <a:rPr lang="nl-NL" sz="2000" dirty="0" smtClean="0">
                          <a:solidFill>
                            <a:srgbClr val="0070C0"/>
                          </a:solidFill>
                          <a:effectLst/>
                        </a:rPr>
                        <a:t> 10</a:t>
                      </a:r>
                      <a:endParaRPr lang="nl-NL" sz="20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0070C0"/>
                          </a:solidFill>
                          <a:effectLst/>
                        </a:rPr>
                        <a:t>7</a:t>
                      </a:r>
                      <a:r>
                        <a:rPr lang="nl-NL" sz="200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nl-NL" sz="2000" dirty="0" err="1">
                          <a:solidFill>
                            <a:srgbClr val="0070C0"/>
                          </a:solidFill>
                          <a:effectLst/>
                        </a:rPr>
                        <a:t>febr</a:t>
                      </a:r>
                      <a:endParaRPr lang="nl-NL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>
                          <a:solidFill>
                            <a:srgbClr val="0070C0"/>
                          </a:solidFill>
                          <a:effectLst/>
                        </a:rPr>
                        <a:t>Bufferweek </a:t>
                      </a:r>
                      <a:r>
                        <a:rPr lang="nl-NL" sz="1700" dirty="0" smtClean="0">
                          <a:solidFill>
                            <a:srgbClr val="0070C0"/>
                          </a:solidFill>
                          <a:effectLst/>
                        </a:rPr>
                        <a:t>(herkansingen)</a:t>
                      </a:r>
                      <a:endParaRPr lang="nl-NL" sz="17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nl-NL" sz="17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>
                          <a:effectLst/>
                        </a:rPr>
                        <a:t> </a:t>
                      </a:r>
                      <a:endParaRPr lang="nl-NL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extLst>
                  <a:ext uri="{0D108BD9-81ED-4DB2-BD59-A6C34878D82A}">
                    <a16:rowId xmlns:a16="http://schemas.microsoft.com/office/drawing/2014/main" val="2274212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53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1189"/>
          </a:xfrm>
        </p:spPr>
        <p:txBody>
          <a:bodyPr/>
          <a:lstStyle/>
          <a:p>
            <a:r>
              <a:rPr lang="nl-NL" dirty="0" smtClean="0"/>
              <a:t>Interview gehouden met een doelgroep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93223"/>
            <a:ext cx="10125650" cy="4748139"/>
          </a:xfrm>
        </p:spPr>
        <p:txBody>
          <a:bodyPr/>
          <a:lstStyle/>
          <a:p>
            <a:r>
              <a:rPr lang="nl-NL" dirty="0" smtClean="0"/>
              <a:t>Jullie hebben in de afzonderlijke groepjes een interview gehouden </a:t>
            </a:r>
          </a:p>
          <a:p>
            <a:r>
              <a:rPr lang="nl-NL" dirty="0" smtClean="0"/>
              <a:t>Volgende week (les 17 jan.) gaan jullie de uitkomsten van het interview aan de andere groepjes presenteren</a:t>
            </a:r>
          </a:p>
          <a:p>
            <a:r>
              <a:rPr lang="nl-NL" dirty="0" smtClean="0"/>
              <a:t>We doen dit in het kader van het beantwoorden van de taartpuntvragen:</a:t>
            </a: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nl-NL" dirty="0" smtClean="0"/>
              <a:t>Vandaag </a:t>
            </a:r>
            <a:r>
              <a:rPr lang="nl-NL" dirty="0" err="1"/>
              <a:t>ruiHoe</a:t>
            </a:r>
            <a:r>
              <a:rPr lang="nl-NL" dirty="0"/>
              <a:t> wonen en werken deze doelgroepen?</a:t>
            </a: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nl-NL" dirty="0"/>
              <a:t>Wat moet ik van deze doelgroep weten vóórdat ik op stage ga?</a:t>
            </a:r>
          </a:p>
          <a:p>
            <a:pPr>
              <a:lnSpc>
                <a:spcPct val="115000"/>
              </a:lnSpc>
            </a:pPr>
            <a:r>
              <a:rPr lang="nl-NL" dirty="0" smtClean="0"/>
              <a:t>men we tijd in om het uitgewerkte interview op een mooie manier te presenteren.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1749" y="4794925"/>
            <a:ext cx="3100251" cy="206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24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65463"/>
            <a:ext cx="9537820" cy="1320800"/>
          </a:xfrm>
        </p:spPr>
        <p:txBody>
          <a:bodyPr/>
          <a:lstStyle/>
          <a:p>
            <a:r>
              <a:rPr lang="nl-NL" dirty="0" smtClean="0"/>
              <a:t>Uitkomsten interview presenteren; </a:t>
            </a:r>
            <a:br>
              <a:rPr lang="nl-NL" dirty="0" smtClean="0"/>
            </a:br>
            <a:r>
              <a:rPr lang="nl-NL" dirty="0" smtClean="0"/>
              <a:t>Hoe geef je dat vorm?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168400"/>
            <a:ext cx="9968895" cy="5689600"/>
          </a:xfrm>
        </p:spPr>
        <p:txBody>
          <a:bodyPr>
            <a:normAutofit/>
          </a:bodyPr>
          <a:lstStyle/>
          <a:p>
            <a:endParaRPr lang="nl-NL" sz="800" dirty="0"/>
          </a:p>
          <a:p>
            <a:pPr marL="0" indent="0">
              <a:buNone/>
            </a:pPr>
            <a:r>
              <a:rPr lang="nl-NL" b="1" dirty="0" smtClean="0"/>
              <a:t>Bedenk in je groepje een geschikte presentatievorm: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Laat je bijvoorbeeld de ‘</a:t>
            </a:r>
            <a:r>
              <a:rPr lang="nl-NL" dirty="0" err="1" smtClean="0"/>
              <a:t>highlights</a:t>
            </a:r>
            <a:r>
              <a:rPr lang="nl-NL" dirty="0" smtClean="0"/>
              <a:t>’ zien (dus de belangrijkste/leukste punten uit het interview)?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Kies je voor een naspeelsessie (rollenspel voor de klas)?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Of heb je misschien beeldmateriaal met toestemming van de geïnterviewde om dat in de klas te laten zien?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Of wellicht kiezen jullie voor een mix van deze vormen, je bent hierin vrij!</a:t>
            </a:r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700" dirty="0"/>
              <a:t>	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732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Aandachtspunten:</a:t>
            </a:r>
            <a:br>
              <a:rPr lang="nl-NL" b="1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70000"/>
            <a:ext cx="9668449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Bedenk </a:t>
            </a:r>
            <a:r>
              <a:rPr lang="nl-NL" dirty="0"/>
              <a:t>goed welke informatie uit het interview belangrijk is over te dragen</a:t>
            </a:r>
            <a:endParaRPr lang="nl-NL" sz="8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Denk ook na hoe je in de presentatie een beetje interactie krijgt met je publiek</a:t>
            </a:r>
            <a:endParaRPr lang="nl-NL" sz="8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Hanteer een logische opbouw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394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Punten die </a:t>
            </a:r>
            <a:r>
              <a:rPr lang="nl-NL" b="1" dirty="0" smtClean="0"/>
              <a:t>aan </a:t>
            </a:r>
            <a:r>
              <a:rPr lang="nl-NL" b="1" dirty="0"/>
              <a:t>de orde moeten komen:</a:t>
            </a:r>
            <a:br>
              <a:rPr lang="nl-NL" b="1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nl-NL" b="1" dirty="0" smtClean="0"/>
              <a:t>Uitkomsten interview rond de hoofdvragen:</a:t>
            </a: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nl-NL" dirty="0" smtClean="0"/>
              <a:t>Hoe </a:t>
            </a:r>
            <a:r>
              <a:rPr lang="nl-NL" dirty="0"/>
              <a:t>wonen en werken deze doelgroepen?</a:t>
            </a: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nl-NL" dirty="0"/>
              <a:t>Wat moet ik van deze doelgroep weten vóórdat ik op stage ga?</a:t>
            </a:r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Naast de uitkomsten van het interview geef je aan:</a:t>
            </a:r>
          </a:p>
          <a:p>
            <a:pPr marL="0" indent="0">
              <a:buNone/>
            </a:pPr>
            <a:r>
              <a:rPr lang="nl-NL" b="1" dirty="0" smtClean="0"/>
              <a:t>1. </a:t>
            </a:r>
            <a:r>
              <a:rPr lang="nl-NL" dirty="0"/>
              <a:t>W</a:t>
            </a:r>
            <a:r>
              <a:rPr lang="nl-NL" dirty="0" smtClean="0"/>
              <a:t>at </a:t>
            </a:r>
            <a:r>
              <a:rPr lang="nl-NL" dirty="0"/>
              <a:t>jullie zelf vooral hebben geleerd over het werk/de doelgroep en </a:t>
            </a:r>
            <a:r>
              <a:rPr lang="nl-NL" dirty="0" smtClean="0"/>
              <a:t>ook wat </a:t>
            </a:r>
            <a:r>
              <a:rPr lang="nl-NL" dirty="0"/>
              <a:t>jullie nog niet </a:t>
            </a:r>
            <a:r>
              <a:rPr lang="nl-NL" dirty="0" smtClean="0"/>
              <a:t>over het werk/de doelgroep wisten</a:t>
            </a:r>
            <a:endParaRPr lang="nl-NL" dirty="0"/>
          </a:p>
          <a:p>
            <a:pPr marL="0" indent="0">
              <a:buNone/>
            </a:pPr>
            <a:r>
              <a:rPr lang="nl-NL" b="1" dirty="0"/>
              <a:t>2.</a:t>
            </a:r>
            <a:r>
              <a:rPr lang="nl-NL" dirty="0"/>
              <a:t> </a:t>
            </a:r>
            <a:r>
              <a:rPr lang="nl-NL" dirty="0" smtClean="0"/>
              <a:t>Of </a:t>
            </a:r>
            <a:r>
              <a:rPr lang="nl-NL" dirty="0"/>
              <a:t>het interview jullie belangstelling voor de doelgroep heeft vergroot of juist heeft afgezwakt</a:t>
            </a:r>
          </a:p>
          <a:p>
            <a:pPr marL="0" indent="0">
              <a:buNone/>
            </a:pPr>
            <a:r>
              <a:rPr lang="nl-NL" b="1" dirty="0"/>
              <a:t>3.</a:t>
            </a:r>
            <a:r>
              <a:rPr lang="nl-NL" dirty="0"/>
              <a:t> </a:t>
            </a:r>
            <a:r>
              <a:rPr lang="nl-NL" dirty="0" smtClean="0"/>
              <a:t>Hoe jullie terugkijken op </a:t>
            </a:r>
            <a:r>
              <a:rPr lang="nl-NL" dirty="0"/>
              <a:t>jullie rol als interviewers (taakverdeling </a:t>
            </a:r>
            <a:r>
              <a:rPr lang="nl-NL" dirty="0" smtClean="0"/>
              <a:t>bij voorbereiding, afnemen en uitwerking etc</a:t>
            </a:r>
            <a:r>
              <a:rPr lang="nl-NL" dirty="0"/>
              <a:t>.)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Heel </a:t>
            </a:r>
            <a:r>
              <a:rPr lang="nl-NL" dirty="0"/>
              <a:t>veel succes met de voorbereiding!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780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3948</TotalTime>
  <Words>433</Words>
  <Application>Microsoft Office PowerPoint</Application>
  <PresentationFormat>Breedbeeld</PresentationFormat>
  <Paragraphs>68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PIT 2</vt:lpstr>
      <vt:lpstr>Planning tot eind periode 2:</vt:lpstr>
      <vt:lpstr>Interview gehouden met een doelgroep</vt:lpstr>
      <vt:lpstr>Uitkomsten interview presenteren;  Hoe geef je dat vorm?</vt:lpstr>
      <vt:lpstr>Aandachtspunten: </vt:lpstr>
      <vt:lpstr>Punten die aan de orde moeten komen: 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 2</dc:title>
  <dc:creator>S. Poelman</dc:creator>
  <cp:lastModifiedBy>Simon Poelman</cp:lastModifiedBy>
  <cp:revision>17</cp:revision>
  <dcterms:created xsi:type="dcterms:W3CDTF">2017-12-13T18:50:24Z</dcterms:created>
  <dcterms:modified xsi:type="dcterms:W3CDTF">2019-01-10T16:06:14Z</dcterms:modified>
</cp:coreProperties>
</file>